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6">
          <p15:clr>
            <a:srgbClr val="A4A3A4"/>
          </p15:clr>
        </p15:guide>
        <p15:guide id="2" pos="1020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nderlei Fontanelli" initials="VF" lastIdx="0" clrIdx="0">
    <p:extLst>
      <p:ext uri="{19B8F6BF-5375-455C-9EA6-DF929625EA0E}">
        <p15:presenceInfo xmlns:p15="http://schemas.microsoft.com/office/powerpoint/2012/main" userId="4c16a15a54a20ee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13385"/>
    <a:srgbClr val="082A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598" autoAdjust="0"/>
  </p:normalViewPr>
  <p:slideViewPr>
    <p:cSldViewPr snapToGrid="0">
      <p:cViewPr>
        <p:scale>
          <a:sx n="30" d="100"/>
          <a:sy n="30" d="100"/>
        </p:scale>
        <p:origin x="792" y="-701"/>
      </p:cViewPr>
      <p:guideLst>
        <p:guide orient="horz" pos="13606"/>
        <p:guide pos="10204"/>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pt-BR"/>
              <a:t>Clique para editar o título Mestre</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5B3F8C8A-8099-4C5C-9BCB-802BED2DF8F8}" type="datetimeFigureOut">
              <a:rPr lang="pt-BR" smtClean="0"/>
              <a:pPr/>
              <a:t>06/06/2024</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1184600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B3F8C8A-8099-4C5C-9BCB-802BED2DF8F8}" type="datetimeFigureOut">
              <a:rPr lang="pt-BR" smtClean="0"/>
              <a:pPr/>
              <a:t>06/06/2024</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2124373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B3F8C8A-8099-4C5C-9BCB-802BED2DF8F8}" type="datetimeFigureOut">
              <a:rPr lang="pt-BR" smtClean="0"/>
              <a:pPr/>
              <a:t>06/06/2024</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1098664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B3F8C8A-8099-4C5C-9BCB-802BED2DF8F8}" type="datetimeFigureOut">
              <a:rPr lang="pt-BR" smtClean="0"/>
              <a:pPr/>
              <a:t>06/06/2024</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632734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pt-BR"/>
              <a:t>Clique para editar o título Mestre</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5B3F8C8A-8099-4C5C-9BCB-802BED2DF8F8}" type="datetimeFigureOut">
              <a:rPr lang="pt-BR" smtClean="0"/>
              <a:pPr/>
              <a:t>06/06/2024</a:t>
            </a:fld>
            <a:endParaRPr lang="pt-BR" dirty="0"/>
          </a:p>
        </p:txBody>
      </p:sp>
      <p:sp>
        <p:nvSpPr>
          <p:cNvPr id="5" name="Footer Placeholder 4"/>
          <p:cNvSpPr>
            <a:spLocks noGrp="1"/>
          </p:cNvSpPr>
          <p:nvPr>
            <p:ph type="ftr" sz="quarter" idx="11"/>
          </p:nvPr>
        </p:nvSpPr>
        <p:spPr/>
        <p:txBody>
          <a:bodyPr/>
          <a:lstStyle/>
          <a:p>
            <a:endParaRPr lang="pt-BR" dirty="0"/>
          </a:p>
        </p:txBody>
      </p:sp>
      <p:sp>
        <p:nvSpPr>
          <p:cNvPr id="6" name="Slide Number Placeholder 5"/>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1005459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5B3F8C8A-8099-4C5C-9BCB-802BED2DF8F8}" type="datetimeFigureOut">
              <a:rPr lang="pt-BR" smtClean="0"/>
              <a:pPr/>
              <a:t>06/06/2024</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3788516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a:t>Clique para editar os estilos de texto Mestres</a:t>
            </a:r>
          </a:p>
        </p:txBody>
      </p:sp>
      <p:sp>
        <p:nvSpPr>
          <p:cNvPr id="4" name="Content Placeholder 3"/>
          <p:cNvSpPr>
            <a:spLocks noGrp="1"/>
          </p:cNvSpPr>
          <p:nvPr>
            <p:ph sz="half" idx="2"/>
          </p:nvPr>
        </p:nvSpPr>
        <p:spPr>
          <a:xfrm>
            <a:off x="2231675" y="15780233"/>
            <a:ext cx="13706415" cy="2321034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a:t>Clique para editar os estilos de texto Mestres</a:t>
            </a:r>
          </a:p>
        </p:txBody>
      </p:sp>
      <p:sp>
        <p:nvSpPr>
          <p:cNvPr id="6" name="Content Placeholder 5"/>
          <p:cNvSpPr>
            <a:spLocks noGrp="1"/>
          </p:cNvSpPr>
          <p:nvPr>
            <p:ph sz="quarter" idx="4"/>
          </p:nvPr>
        </p:nvSpPr>
        <p:spPr>
          <a:xfrm>
            <a:off x="16402142" y="15780233"/>
            <a:ext cx="13773917" cy="2321034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B3F8C8A-8099-4C5C-9BCB-802BED2DF8F8}" type="datetimeFigureOut">
              <a:rPr lang="pt-BR" smtClean="0"/>
              <a:pPr/>
              <a:t>06/06/2024</a:t>
            </a:fld>
            <a:endParaRPr lang="pt-BR" dirty="0"/>
          </a:p>
        </p:txBody>
      </p:sp>
      <p:sp>
        <p:nvSpPr>
          <p:cNvPr id="8" name="Footer Placeholder 7"/>
          <p:cNvSpPr>
            <a:spLocks noGrp="1"/>
          </p:cNvSpPr>
          <p:nvPr>
            <p:ph type="ftr" sz="quarter" idx="11"/>
          </p:nvPr>
        </p:nvSpPr>
        <p:spPr/>
        <p:txBody>
          <a:bodyPr/>
          <a:lstStyle/>
          <a:p>
            <a:endParaRPr lang="pt-BR" dirty="0"/>
          </a:p>
        </p:txBody>
      </p:sp>
      <p:sp>
        <p:nvSpPr>
          <p:cNvPr id="9" name="Slide Number Placeholder 8"/>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2942837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5B3F8C8A-8099-4C5C-9BCB-802BED2DF8F8}" type="datetimeFigureOut">
              <a:rPr lang="pt-BR" smtClean="0"/>
              <a:pPr/>
              <a:t>06/06/2024</a:t>
            </a:fld>
            <a:endParaRPr lang="pt-BR" dirty="0"/>
          </a:p>
        </p:txBody>
      </p:sp>
      <p:sp>
        <p:nvSpPr>
          <p:cNvPr id="4" name="Footer Placeholder 3"/>
          <p:cNvSpPr>
            <a:spLocks noGrp="1"/>
          </p:cNvSpPr>
          <p:nvPr>
            <p:ph type="ftr" sz="quarter" idx="11"/>
          </p:nvPr>
        </p:nvSpPr>
        <p:spPr/>
        <p:txBody>
          <a:bodyPr/>
          <a:lstStyle/>
          <a:p>
            <a:endParaRPr lang="pt-BR" dirty="0"/>
          </a:p>
        </p:txBody>
      </p:sp>
      <p:sp>
        <p:nvSpPr>
          <p:cNvPr id="5" name="Slide Number Placeholder 4"/>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600071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3F8C8A-8099-4C5C-9BCB-802BED2DF8F8}" type="datetimeFigureOut">
              <a:rPr lang="pt-BR" smtClean="0"/>
              <a:pPr/>
              <a:t>06/06/2024</a:t>
            </a:fld>
            <a:endParaRPr lang="pt-BR" dirty="0"/>
          </a:p>
        </p:txBody>
      </p:sp>
      <p:sp>
        <p:nvSpPr>
          <p:cNvPr id="3" name="Footer Placeholder 2"/>
          <p:cNvSpPr>
            <a:spLocks noGrp="1"/>
          </p:cNvSpPr>
          <p:nvPr>
            <p:ph type="ftr" sz="quarter" idx="11"/>
          </p:nvPr>
        </p:nvSpPr>
        <p:spPr/>
        <p:txBody>
          <a:bodyPr/>
          <a:lstStyle/>
          <a:p>
            <a:endParaRPr lang="pt-BR" dirty="0"/>
          </a:p>
        </p:txBody>
      </p:sp>
      <p:sp>
        <p:nvSpPr>
          <p:cNvPr id="4" name="Slide Number Placeholder 3"/>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3627631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pt-BR"/>
              <a:t>Clique para editar o título Mestre</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B3F8C8A-8099-4C5C-9BCB-802BED2DF8F8}" type="datetimeFigureOut">
              <a:rPr lang="pt-BR" smtClean="0"/>
              <a:pPr/>
              <a:t>06/06/2024</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1119596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pt-BR" dirty="0"/>
              <a:t>Clique no ícone para adicionar uma imagem</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5B3F8C8A-8099-4C5C-9BCB-802BED2DF8F8}" type="datetimeFigureOut">
              <a:rPr lang="pt-BR" smtClean="0"/>
              <a:pPr/>
              <a:t>06/06/2024</a:t>
            </a:fld>
            <a:endParaRPr lang="pt-BR" dirty="0"/>
          </a:p>
        </p:txBody>
      </p:sp>
      <p:sp>
        <p:nvSpPr>
          <p:cNvPr id="6" name="Footer Placeholder 5"/>
          <p:cNvSpPr>
            <a:spLocks noGrp="1"/>
          </p:cNvSpPr>
          <p:nvPr>
            <p:ph type="ftr" sz="quarter" idx="11"/>
          </p:nvPr>
        </p:nvSpPr>
        <p:spPr/>
        <p:txBody>
          <a:bodyPr/>
          <a:lstStyle/>
          <a:p>
            <a:endParaRPr lang="pt-BR" dirty="0"/>
          </a:p>
        </p:txBody>
      </p:sp>
      <p:sp>
        <p:nvSpPr>
          <p:cNvPr id="7" name="Slide Number Placeholder 6"/>
          <p:cNvSpPr>
            <a:spLocks noGrp="1"/>
          </p:cNvSpPr>
          <p:nvPr>
            <p:ph type="sldNum" sz="quarter" idx="12"/>
          </p:nvPr>
        </p:nvSpPr>
        <p:spPr/>
        <p:txBody>
          <a:body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1377858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5B3F8C8A-8099-4C5C-9BCB-802BED2DF8F8}" type="datetimeFigureOut">
              <a:rPr lang="pt-BR" smtClean="0"/>
              <a:pPr/>
              <a:t>06/06/2024</a:t>
            </a:fld>
            <a:endParaRPr lang="pt-BR" dirty="0"/>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pt-BR" dirty="0"/>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18CE6B4D-DB4F-4E62-A53F-635CFAA426C4}" type="slidenum">
              <a:rPr lang="pt-BR" smtClean="0"/>
              <a:pPr/>
              <a:t>‹nº›</a:t>
            </a:fld>
            <a:endParaRPr lang="pt-BR" dirty="0"/>
          </a:p>
        </p:txBody>
      </p:sp>
    </p:spTree>
    <p:extLst>
      <p:ext uri="{BB962C8B-B14F-4D97-AF65-F5344CB8AC3E}">
        <p14:creationId xmlns:p14="http://schemas.microsoft.com/office/powerpoint/2010/main" val="32091937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0518" y="3205261"/>
            <a:ext cx="30870969" cy="1453547"/>
          </a:xfrm>
        </p:spPr>
        <p:txBody>
          <a:bodyPr>
            <a:normAutofit fontScale="90000"/>
          </a:bodyPr>
          <a:lstStyle/>
          <a:p>
            <a:pPr algn="ctr"/>
            <a:br>
              <a:rPr lang="pt-BR" sz="4200" b="1" dirty="0">
                <a:solidFill>
                  <a:schemeClr val="accent6">
                    <a:lumMod val="75000"/>
                  </a:schemeClr>
                </a:solidFill>
                <a:latin typeface="Arial" panose="020B0604020202020204" pitchFamily="34" charset="0"/>
                <a:ea typeface="Tahoma" panose="020B0604030504040204" pitchFamily="34" charset="0"/>
                <a:cs typeface="Arial" panose="020B0604020202020204" pitchFamily="34" charset="0"/>
              </a:rPr>
            </a:br>
            <a:br>
              <a:rPr lang="pt-BR" sz="4200" b="1" dirty="0">
                <a:solidFill>
                  <a:schemeClr val="accent6">
                    <a:lumMod val="75000"/>
                  </a:schemeClr>
                </a:solidFill>
                <a:latin typeface="Arial" panose="020B0604020202020204" pitchFamily="34" charset="0"/>
                <a:ea typeface="Tahoma" panose="020B0604030504040204" pitchFamily="34" charset="0"/>
                <a:cs typeface="Arial" panose="020B0604020202020204" pitchFamily="34" charset="0"/>
              </a:rPr>
            </a:br>
            <a:br>
              <a:rPr lang="pt-BR" sz="4200" b="1" dirty="0">
                <a:solidFill>
                  <a:schemeClr val="accent6">
                    <a:lumMod val="75000"/>
                  </a:schemeClr>
                </a:solidFill>
                <a:latin typeface="Arial" panose="020B0604020202020204" pitchFamily="34" charset="0"/>
                <a:ea typeface="Tahoma" panose="020B0604030504040204" pitchFamily="34" charset="0"/>
                <a:cs typeface="Arial" panose="020B0604020202020204" pitchFamily="34" charset="0"/>
              </a:rPr>
            </a:br>
            <a:r>
              <a:rPr lang="pt-BR" sz="4700" b="1" dirty="0">
                <a:solidFill>
                  <a:srgbClr val="013385"/>
                </a:solidFill>
                <a:latin typeface="Times New Roman" panose="02020603050405020304" pitchFamily="18" charset="0"/>
                <a:ea typeface="Tahoma" panose="020B0604030504040204" pitchFamily="34" charset="0"/>
                <a:cs typeface="Times New Roman" panose="02020603050405020304" pitchFamily="18" charset="0"/>
              </a:rPr>
              <a:t>EDIÇÃO 2024 – RESUMO SIMPLES</a:t>
            </a:r>
            <a:br>
              <a:rPr lang="pt-BR" sz="4200" b="1" dirty="0">
                <a:solidFill>
                  <a:schemeClr val="accent6">
                    <a:lumMod val="75000"/>
                  </a:schemeClr>
                </a:solidFill>
                <a:latin typeface="Arial" panose="020B0604020202020204" pitchFamily="34" charset="0"/>
                <a:ea typeface="Tahoma" panose="020B0604030504040204" pitchFamily="34" charset="0"/>
                <a:cs typeface="Arial" panose="020B0604020202020204" pitchFamily="34" charset="0"/>
              </a:rPr>
            </a:br>
            <a:r>
              <a:rPr lang="pt-BR" sz="7600" b="1" dirty="0">
                <a:latin typeface="Times New Roman" panose="02020603050405020304" pitchFamily="18" charset="0"/>
                <a:cs typeface="Times New Roman" panose="02020603050405020304" pitchFamily="18" charset="0"/>
              </a:rPr>
              <a:t>TÍTULO: subtítulo se houver </a:t>
            </a:r>
            <a:r>
              <a:rPr lang="pt-BR" sz="4400" b="1" dirty="0">
                <a:latin typeface="Times New Roman" panose="02020603050405020304" pitchFamily="18" charset="0"/>
                <a:cs typeface="Times New Roman" panose="02020603050405020304" pitchFamily="18" charset="0"/>
              </a:rPr>
              <a:t>(LETRA 68, TIMES NEW ROMAN, MAIÚSCULAS, NEGRITO, CENTRALIZADO)</a:t>
            </a:r>
            <a:br>
              <a:rPr lang="pt-BR" sz="4400" b="1" dirty="0">
                <a:solidFill>
                  <a:schemeClr val="accent6">
                    <a:lumMod val="75000"/>
                  </a:schemeClr>
                </a:solidFill>
                <a:latin typeface="Times New Roman" panose="02020603050405020304" pitchFamily="18" charset="0"/>
                <a:ea typeface="Tahoma" panose="020B0604030504040204" pitchFamily="34" charset="0"/>
                <a:cs typeface="Times New Roman" panose="02020603050405020304" pitchFamily="18" charset="0"/>
              </a:rPr>
            </a:br>
            <a:br>
              <a:rPr lang="pt-BR" sz="4200" b="1" dirty="0">
                <a:latin typeface="Times New Roman" panose="02020603050405020304" pitchFamily="18" charset="0"/>
                <a:cs typeface="Times New Roman" panose="02020603050405020304" pitchFamily="18" charset="0"/>
              </a:rPr>
            </a:br>
            <a:br>
              <a:rPr lang="pt-BR" sz="4400" dirty="0">
                <a:latin typeface="Arial" panose="020B0604020202020204" pitchFamily="34" charset="0"/>
                <a:cs typeface="Arial" panose="020B0604020202020204" pitchFamily="34" charset="0"/>
              </a:rPr>
            </a:br>
            <a:endParaRPr lang="pt-BR" sz="4400"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610518" y="10254366"/>
            <a:ext cx="14673842" cy="31058077"/>
          </a:xfrm>
        </p:spPr>
        <p:txBody>
          <a:bodyPr>
            <a:noAutofit/>
          </a:bodyPr>
          <a:lstStyle/>
          <a:p>
            <a:pPr marL="0" indent="0" algn="ctr">
              <a:lnSpc>
                <a:spcPct val="100000"/>
              </a:lnSpc>
              <a:spcBef>
                <a:spcPts val="0"/>
              </a:spcBef>
              <a:buNone/>
            </a:pPr>
            <a:r>
              <a:rPr lang="pt-BR" sz="3200" b="1" dirty="0">
                <a:latin typeface="Times New Roman" panose="02020603050405020304" pitchFamily="18" charset="0"/>
                <a:cs typeface="Times New Roman" panose="02020603050405020304" pitchFamily="18" charset="0"/>
              </a:rPr>
              <a:t>RESUMO</a:t>
            </a:r>
          </a:p>
          <a:p>
            <a:pPr marL="0" indent="0" algn="ctr">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Esse pôster foi elaborado em consonância com a ABNT NBR 15437:2023, que faz menção às seguintes normas: ABNT NBR 6023 - Referências; ABNT NBR 6028 - Resumo; ABNT NBR 10520 - Citações; IBGE - Normas de apresentação tabular. Nessa perspectiva, o resumo deve ser elaborado conforme a ABNT NBR 6028, possuir até 100 palavras, seguido das palavras-chave. </a:t>
            </a:r>
            <a:r>
              <a:rPr lang="pt-BR" sz="3200" b="1" dirty="0">
                <a:latin typeface="Times New Roman" panose="02020603050405020304" pitchFamily="18" charset="0"/>
                <a:cs typeface="Times New Roman" panose="02020603050405020304" pitchFamily="18" charset="0"/>
              </a:rPr>
              <a:t>Considerando-se que cada área de pesquisa possui suas particularidades, esse modelo/</a:t>
            </a:r>
            <a:r>
              <a:rPr lang="pt-BR" sz="3200" b="1" i="1" dirty="0">
                <a:latin typeface="Times New Roman" panose="02020603050405020304" pitchFamily="18" charset="0"/>
                <a:cs typeface="Times New Roman" panose="02020603050405020304" pitchFamily="18" charset="0"/>
              </a:rPr>
              <a:t>template </a:t>
            </a:r>
            <a:r>
              <a:rPr lang="pt-BR" sz="3200" b="1" dirty="0">
                <a:latin typeface="Times New Roman" panose="02020603050405020304" pitchFamily="18" charset="0"/>
                <a:cs typeface="Times New Roman" panose="02020603050405020304" pitchFamily="18" charset="0"/>
              </a:rPr>
              <a:t>de pôster pode ser adaptado, de acordo com as especificidades de cada área, desde que atenda às normas da ABNT mencionadas anteriormente.</a:t>
            </a:r>
          </a:p>
          <a:p>
            <a:pPr marL="0" indent="0" algn="just">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3200" b="1" dirty="0">
                <a:latin typeface="Times New Roman" panose="02020603050405020304" pitchFamily="18" charset="0"/>
                <a:cs typeface="Times New Roman" panose="02020603050405020304" pitchFamily="18" charset="0"/>
              </a:rPr>
              <a:t>Palavras-chave: </a:t>
            </a:r>
            <a:r>
              <a:rPr lang="pt-BR" sz="3200" dirty="0">
                <a:latin typeface="Times New Roman" panose="02020603050405020304" pitchFamily="18" charset="0"/>
                <a:cs typeface="Times New Roman" panose="02020603050405020304" pitchFamily="18" charset="0"/>
              </a:rPr>
              <a:t>palavra; palavra; palavra; palavra; palavra. [iniciais em letra minúscula; separadas por ponto e vírgula e em sequência alfabética]</a:t>
            </a:r>
          </a:p>
          <a:p>
            <a:pPr marL="0" indent="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3200" b="1" dirty="0">
                <a:latin typeface="Times New Roman" panose="02020603050405020304" pitchFamily="18" charset="0"/>
                <a:cs typeface="Times New Roman" panose="02020603050405020304" pitchFamily="18" charset="0"/>
              </a:rPr>
              <a:t>1 INTRODUÇÃO</a:t>
            </a: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defTabSz="708025">
              <a:lnSpc>
                <a:spcPct val="100000"/>
              </a:lnSpc>
              <a:spcBef>
                <a:spcPts val="0"/>
              </a:spcBef>
              <a:buNone/>
            </a:pPr>
            <a:r>
              <a:rPr lang="pt-BR" sz="3200" dirty="0">
                <a:latin typeface="Times New Roman" panose="02020603050405020304" pitchFamily="18" charset="0"/>
                <a:cs typeface="Times New Roman" panose="02020603050405020304" pitchFamily="18" charset="0"/>
              </a:rPr>
              <a:t>	Na introdução deve-se constar a delimitação do assunto, o problema de pesquisa, os objetivos, a justificativa (relevância do estudo), e as hipóteses (se houver). </a:t>
            </a:r>
            <a:r>
              <a:rPr lang="pt-BR" altLang="pt-BR" sz="3200" dirty="0">
                <a:latin typeface="Times New Roman" panose="02020603050405020304" pitchFamily="18" charset="0"/>
                <a:cs typeface="Times New Roman" panose="02020603050405020304" pitchFamily="18" charset="0"/>
              </a:rPr>
              <a:t>O tamanho do pôster deve ser: 0,90 cm de largura x 1,20 m de altura  (já está formatado). O texto deve ser escrito na fonte Times New Roman, tamanho 32, espaço simples entre linhas, com recuo de 1,25 cm no início de cada parágrafo (exceto no resumo).</a:t>
            </a:r>
          </a:p>
          <a:p>
            <a:pPr marL="0" indent="450000" algn="just" defTabSz="708025">
              <a:lnSpc>
                <a:spcPct val="100000"/>
              </a:lnSpc>
              <a:spcBef>
                <a:spcPts val="0"/>
              </a:spcBef>
              <a:buNone/>
            </a:pPr>
            <a:endParaRPr lang="pt-BR" altLang="pt-BR" sz="32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3200" b="1" dirty="0">
                <a:latin typeface="Times New Roman" panose="02020603050405020304" pitchFamily="18" charset="0"/>
                <a:cs typeface="Times New Roman" panose="02020603050405020304" pitchFamily="18" charset="0"/>
              </a:rPr>
              <a:t>2 REVISÃO BIBLIOGRÁFICA</a:t>
            </a:r>
          </a:p>
          <a:p>
            <a:pPr marL="0" indent="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Apresentação da pesquisa bibliográfica e/ou teórica recorrendo a trabalhos que abordam assuntos similares ao pesquisado. Utilizar o mínimo de texto e o máximo de ilustrações (figuras, fotografias, gráficos entre outros.) e/ou tabelas. O tamanho do texto da identificação e fonte das ilustrações e tabelas é 26, alinhadas às margens da ilustração ou tabela. As ilustrações ficam centralizadas; os quadros e as tabelas ajustados ao tamanho da janela. Exemplos:</a:t>
            </a:r>
          </a:p>
          <a:p>
            <a:pPr marL="0" indent="450000" algn="ctr">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450000" algn="ctr">
              <a:lnSpc>
                <a:spcPct val="100000"/>
              </a:lnSpc>
              <a:spcBef>
                <a:spcPts val="0"/>
              </a:spcBef>
              <a:buNone/>
            </a:pPr>
            <a:r>
              <a:rPr lang="pt-BR" sz="2600" b="1" dirty="0">
                <a:latin typeface="Times New Roman" panose="02020603050405020304" pitchFamily="18" charset="0"/>
                <a:cs typeface="Times New Roman" panose="02020603050405020304" pitchFamily="18" charset="0"/>
              </a:rPr>
              <a:t>Imagem 1 - imagens de análises termográficas do cabeçote da mandriladora</a:t>
            </a: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 </a:t>
            </a: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                                   </a:t>
            </a: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ctr">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ctr">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nSpc>
                <a:spcPct val="100000"/>
              </a:lnSpc>
              <a:spcBef>
                <a:spcPts val="0"/>
              </a:spcBef>
              <a:buNone/>
            </a:pPr>
            <a:r>
              <a:rPr lang="pt-BR" sz="2600" b="1" dirty="0">
                <a:latin typeface="Times New Roman" panose="02020603050405020304" pitchFamily="18" charset="0"/>
                <a:cs typeface="Times New Roman" panose="02020603050405020304" pitchFamily="18" charset="0"/>
              </a:rPr>
              <a:t>                   Fonte: Teixeira </a:t>
            </a:r>
            <a:r>
              <a:rPr lang="pt-BR" sz="2600" b="1" i="1" dirty="0">
                <a:latin typeface="Times New Roman" panose="02020603050405020304" pitchFamily="18" charset="0"/>
                <a:cs typeface="Times New Roman" panose="02020603050405020304" pitchFamily="18" charset="0"/>
              </a:rPr>
              <a:t>et al. </a:t>
            </a:r>
            <a:r>
              <a:rPr lang="pt-BR" sz="2600" b="1" dirty="0">
                <a:latin typeface="Times New Roman" panose="02020603050405020304" pitchFamily="18" charset="0"/>
                <a:cs typeface="Times New Roman" panose="02020603050405020304" pitchFamily="18" charset="0"/>
              </a:rPr>
              <a:t>(2023, p. 8) </a:t>
            </a:r>
          </a:p>
          <a:p>
            <a:pPr marL="0" indent="45000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2600" b="1" dirty="0">
                <a:latin typeface="Times New Roman" panose="02020603050405020304" pitchFamily="18" charset="0"/>
                <a:cs typeface="Times New Roman" panose="02020603050405020304" pitchFamily="18" charset="0"/>
              </a:rPr>
              <a:t>  Quadro 1 – Referências normativas que regulamentam a escrita de artigo   </a:t>
            </a: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2600" b="1" dirty="0">
                <a:latin typeface="Times New Roman" panose="02020603050405020304" pitchFamily="18" charset="0"/>
                <a:cs typeface="Times New Roman" panose="02020603050405020304" pitchFamily="18" charset="0"/>
              </a:rPr>
              <a:t>Fonte: elaborado por Maria Aparecida Bovério, autora desse modelo/template (2024)                 </a:t>
            </a:r>
          </a:p>
          <a:p>
            <a:pPr marL="0" indent="0" algn="just" defTabSz="708025">
              <a:lnSpc>
                <a:spcPct val="100000"/>
              </a:lnSpc>
              <a:spcBef>
                <a:spcPts val="0"/>
              </a:spcBef>
              <a:buNone/>
            </a:pPr>
            <a:endParaRPr lang="pt-BR" sz="28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pt-BR" sz="26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p:txBody>
      </p:sp>
      <p:sp>
        <p:nvSpPr>
          <p:cNvPr id="7" name="Espaço Reservado para Conteúdo 2"/>
          <p:cNvSpPr txBox="1">
            <a:spLocks/>
          </p:cNvSpPr>
          <p:nvPr/>
        </p:nvSpPr>
        <p:spPr>
          <a:xfrm>
            <a:off x="16197403" y="10329021"/>
            <a:ext cx="15281842" cy="31058076"/>
          </a:xfrm>
          <a:prstGeom prst="rect">
            <a:avLst/>
          </a:prstGeom>
        </p:spPr>
        <p:txBody>
          <a:bodyPr vert="horz" lIns="91440" tIns="45720" rIns="91440" bIns="45720" rtlCol="0">
            <a:noAutofit/>
          </a:bodyPr>
          <a:lst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a:lstStyle>
          <a:p>
            <a:pPr marL="0" indent="0" algn="just" defTabSz="708025">
              <a:lnSpc>
                <a:spcPct val="100000"/>
              </a:lnSpc>
              <a:spcBef>
                <a:spcPts val="0"/>
              </a:spcBef>
              <a:buNone/>
            </a:pPr>
            <a:r>
              <a:rPr lang="pt-BR" sz="3200" b="1" dirty="0">
                <a:latin typeface="Times New Roman" panose="02020603050405020304" pitchFamily="18" charset="0"/>
                <a:cs typeface="Times New Roman" panose="02020603050405020304" pitchFamily="18" charset="0"/>
              </a:rPr>
              <a:t>3 METODOLOGIA DA PESQUISA</a:t>
            </a: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     </a:t>
            </a: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São os procedimentos metodológicos, as técnicas de pesquisa, bem como os materiais e métodos utilizados para colocar em prática os objetivos propostos. Descrição de um estudo de caso, de um procedimento experimental são exemplos que contemplam a metodologia de um trabalho científico.</a:t>
            </a:r>
            <a:endParaRPr lang="pt-BR" sz="32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pt-BR" sz="3200" b="1" dirty="0">
                <a:latin typeface="Times New Roman" panose="02020603050405020304" pitchFamily="18" charset="0"/>
                <a:cs typeface="Times New Roman" panose="02020603050405020304" pitchFamily="18" charset="0"/>
              </a:rPr>
              <a:t>4 RESULTADOS E DISCUSSÃO</a:t>
            </a:r>
          </a:p>
          <a:p>
            <a:pPr marL="0" indent="0" algn="just">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450000" algn="just">
              <a:lnSpc>
                <a:spcPct val="100000"/>
              </a:lnSpc>
              <a:spcBef>
                <a:spcPts val="0"/>
              </a:spcBef>
              <a:buNone/>
            </a:pPr>
            <a:r>
              <a:rPr lang="pt-BR" sz="3200" dirty="0">
                <a:latin typeface="Times New Roman" panose="02020603050405020304" pitchFamily="18" charset="0"/>
                <a:cs typeface="Times New Roman" panose="02020603050405020304" pitchFamily="18" charset="0"/>
              </a:rPr>
              <a:t>Apresentar de forma textual e/ou visual (ilustrações e/ou tabelas) os resultados da pesquisa. Fazer uma análise crítica dos resultados da pesquisa com base nos estudos discutidos na revisão bibliográfica e/ou fundamentação teórica, são exemplos que contemplam essa seção. Ou seja, os resultados da pesquisa confirmam a teoria, complementam a teoria, refutam a teoria, apresentam condições de contorno para entender a teoria e assim por diante.</a:t>
            </a:r>
          </a:p>
          <a:p>
            <a:pPr marL="0" indent="0" algn="just" defTabSz="708025">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gn="just" defTabSz="708025">
              <a:lnSpc>
                <a:spcPct val="100000"/>
              </a:lnSpc>
              <a:spcBef>
                <a:spcPts val="0"/>
              </a:spcBef>
              <a:buNone/>
            </a:pPr>
            <a:r>
              <a:rPr lang="pt-BR" sz="3200" b="1" dirty="0">
                <a:latin typeface="Times New Roman" panose="02020603050405020304" pitchFamily="18" charset="0"/>
                <a:cs typeface="Times New Roman" panose="02020603050405020304" pitchFamily="18" charset="0"/>
              </a:rPr>
              <a:t>5 CONSIDERAÇÕES FINAIS</a:t>
            </a:r>
          </a:p>
          <a:p>
            <a:pPr marL="0" indent="0" algn="just" defTabSz="708025">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450000" algn="just" defTabSz="722313">
              <a:lnSpc>
                <a:spcPct val="100000"/>
              </a:lnSpc>
              <a:spcBef>
                <a:spcPts val="0"/>
              </a:spcBef>
              <a:buNone/>
            </a:pPr>
            <a:r>
              <a:rPr lang="pt-BR" sz="3200" dirty="0">
                <a:latin typeface="Times New Roman" panose="02020603050405020304" pitchFamily="18" charset="0"/>
                <a:cs typeface="Times New Roman" panose="02020603050405020304" pitchFamily="18" charset="0"/>
              </a:rPr>
              <a:t>	Apresentar uma breve síntese da temática abordada, do objetivo do artigo e como ele foi alcançado, destacar os principais resultados obtidos, bem como sugerir pesquisas futuras e comentar as limitações do estudo, são exemplos possíveis para construir essa seção. Ou seja, é a parte final do texto, por meio do qual são apresentadas as conclusões ou as considerações finais correspondentes aos objetivos e/ou hipóteses propostas. É um processo de síntese dos principais resultados, com as críticas do autor e as contribuições do trabalho realizado. Portanto, na conclusão, torna-se necessário responder aos objetivos e/ou às hipóteses do trabalho. </a:t>
            </a:r>
          </a:p>
          <a:p>
            <a:pPr marL="0" indent="450000" algn="just" defTabSz="722313">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0" algn="ctr" defTabSz="722313">
              <a:lnSpc>
                <a:spcPct val="100000"/>
              </a:lnSpc>
              <a:spcBef>
                <a:spcPts val="0"/>
              </a:spcBef>
              <a:buNone/>
            </a:pPr>
            <a:r>
              <a:rPr lang="pt-BR" sz="3200" b="1" dirty="0">
                <a:latin typeface="Times New Roman" panose="02020603050405020304" pitchFamily="18" charset="0"/>
                <a:cs typeface="Times New Roman" panose="02020603050405020304" pitchFamily="18" charset="0"/>
              </a:rPr>
              <a:t>REFERÊNCIAS</a:t>
            </a:r>
          </a:p>
          <a:p>
            <a:pPr marL="0" indent="0" defTabSz="722313">
              <a:lnSpc>
                <a:spcPct val="100000"/>
              </a:lnSpc>
              <a:spcBef>
                <a:spcPts val="0"/>
              </a:spcBef>
              <a:buNone/>
            </a:pPr>
            <a:endParaRPr lang="pt-BR" sz="3200" b="1"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3200" dirty="0">
                <a:latin typeface="Times New Roman" panose="02020603050405020304" pitchFamily="18" charset="0"/>
                <a:cs typeface="Times New Roman" panose="02020603050405020304" pitchFamily="18" charset="0"/>
              </a:rPr>
              <a:t>As referências consistem em uma relação das fontes bibliográficas lidas e citadas no pôster, elaboradas conforme a norma da ABNT NBR 6023:2018, espaço simples no corpo da referência, alinhadas à margem esquerda e com espaço simples entre elas. </a:t>
            </a:r>
          </a:p>
          <a:p>
            <a:pPr marL="0" indent="0">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3200" dirty="0">
                <a:latin typeface="Times New Roman" panose="02020603050405020304" pitchFamily="18" charset="0"/>
                <a:cs typeface="Times New Roman" panose="02020603050405020304" pitchFamily="18" charset="0"/>
              </a:rPr>
              <a:t>A lista de referências deve ser organizada em ordem alfabética; para referências de obras de mesmo autor deve-se ordenar, também, em ordem cronológica decrescente. </a:t>
            </a:r>
          </a:p>
          <a:p>
            <a:pPr marL="0" indent="0">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3200" dirty="0">
                <a:latin typeface="Times New Roman" panose="02020603050405020304" pitchFamily="18" charset="0"/>
                <a:cs typeface="Times New Roman" panose="02020603050405020304" pitchFamily="18" charset="0"/>
              </a:rPr>
              <a:t>As referências de obras de acesso exclusivo em meio eletrônico devem seguir as mesmas características da referência definida para aquele determinado tipo de documento acrescido das informações de endereço eletrônico (Disponível em: endereço eletrônico) e data do acesso (Acesso em: dia mês abreviado ano). </a:t>
            </a:r>
          </a:p>
          <a:p>
            <a:pPr marL="0" indent="0">
              <a:lnSpc>
                <a:spcPct val="100000"/>
              </a:lnSpc>
              <a:spcBef>
                <a:spcPts val="0"/>
              </a:spcBef>
              <a:buNone/>
            </a:pPr>
            <a:endParaRPr lang="pt-BR" sz="3200" dirty="0">
              <a:latin typeface="Times New Roman" panose="02020603050405020304" pitchFamily="18" charset="0"/>
              <a:cs typeface="Times New Roman" panose="02020603050405020304" pitchFamily="18" charset="0"/>
            </a:endParaRPr>
          </a:p>
          <a:p>
            <a:pPr marL="0" indent="0" algn="ctr">
              <a:lnSpc>
                <a:spcPct val="100000"/>
              </a:lnSpc>
              <a:spcBef>
                <a:spcPts val="0"/>
              </a:spcBef>
              <a:buNone/>
            </a:pPr>
            <a:r>
              <a:rPr lang="pt-BR" altLang="pt-BR" sz="3200" b="1" dirty="0">
                <a:solidFill>
                  <a:srgbClr val="000000"/>
                </a:solidFill>
                <a:latin typeface="Times New Roman" panose="02020603050405020304" pitchFamily="18" charset="0"/>
                <a:cs typeface="Times New Roman" panose="02020603050405020304" pitchFamily="18" charset="0"/>
              </a:rPr>
              <a:t>AGRADECIMENTOS</a:t>
            </a:r>
          </a:p>
          <a:p>
            <a:pPr marL="0" indent="0" algn="ctr">
              <a:lnSpc>
                <a:spcPct val="100000"/>
              </a:lnSpc>
              <a:spcBef>
                <a:spcPts val="0"/>
              </a:spcBef>
              <a:buNone/>
            </a:pPr>
            <a:endParaRPr lang="pt-BR" altLang="pt-BR" sz="3200" b="1" dirty="0">
              <a:solidFill>
                <a:srgbClr val="000000"/>
              </a:solidFill>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pt-BR" sz="3200" dirty="0">
                <a:latin typeface="Times New Roman" panose="02020603050405020304" pitchFamily="18" charset="0"/>
                <a:cs typeface="Times New Roman" panose="02020603050405020304" pitchFamily="18" charset="0"/>
              </a:rPr>
              <a:t>Agradecer aos órgãos e pessoas que apoiaram, de alguma maneira, o trabalho.</a:t>
            </a:r>
          </a:p>
          <a:p>
            <a:pPr marL="0" indent="0">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Agradecemos ao apoio financeiro do (nome órgão financiador do trabalho)</a:t>
            </a:r>
          </a:p>
          <a:p>
            <a:pPr marL="0" indent="0" algn="just">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Agradecemos à Fatec-Stz, pelo incentivo....</a:t>
            </a:r>
          </a:p>
          <a:p>
            <a:pPr marL="0" indent="0" algn="just">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À FAPESP.</a:t>
            </a:r>
          </a:p>
          <a:p>
            <a:pPr marL="0" indent="0" algn="just">
              <a:lnSpc>
                <a:spcPct val="100000"/>
              </a:lnSpc>
              <a:spcBef>
                <a:spcPts val="0"/>
              </a:spcBef>
              <a:buNone/>
            </a:pPr>
            <a:r>
              <a:rPr lang="pt-BR" altLang="pt-BR" sz="3200" dirty="0">
                <a:solidFill>
                  <a:srgbClr val="000000"/>
                </a:solidFill>
                <a:latin typeface="Times New Roman" panose="02020603050405020304" pitchFamily="18" charset="0"/>
                <a:cs typeface="Times New Roman" panose="02020603050405020304" pitchFamily="18" charset="0"/>
              </a:rPr>
              <a:t>Ao CNPQ, à CAPES. </a:t>
            </a:r>
            <a:endParaRPr lang="pt-BR" altLang="pt-BR" sz="3200" dirty="0">
              <a:latin typeface="Times New Roman" panose="02020603050405020304" pitchFamily="18" charset="0"/>
              <a:cs typeface="Times New Roman" panose="02020603050405020304" pitchFamily="18" charset="0"/>
            </a:endParaRPr>
          </a:p>
          <a:p>
            <a:pPr marL="0" indent="450000" algn="just">
              <a:lnSpc>
                <a:spcPct val="150000"/>
              </a:lnSpc>
              <a:spcBef>
                <a:spcPts val="0"/>
              </a:spcBef>
              <a:buNone/>
            </a:pPr>
            <a:endParaRPr lang="pt-BR" sz="3800" dirty="0">
              <a:latin typeface="Arial" panose="020B0604020202020204" pitchFamily="34" charset="0"/>
              <a:cs typeface="Arial" panose="020B0604020202020204" pitchFamily="34" charset="0"/>
            </a:endParaRPr>
          </a:p>
        </p:txBody>
      </p:sp>
      <p:sp>
        <p:nvSpPr>
          <p:cNvPr id="13" name="Título 1">
            <a:extLst>
              <a:ext uri="{FF2B5EF4-FFF2-40B4-BE49-F238E27FC236}">
                <a16:creationId xmlns:a16="http://schemas.microsoft.com/office/drawing/2014/main" id="{28652BEE-1952-48E3-88B8-76558710F06A}"/>
              </a:ext>
            </a:extLst>
          </p:cNvPr>
          <p:cNvSpPr txBox="1">
            <a:spLocks/>
          </p:cNvSpPr>
          <p:nvPr/>
        </p:nvSpPr>
        <p:spPr>
          <a:xfrm>
            <a:off x="717561" y="4912944"/>
            <a:ext cx="30656882" cy="5226232"/>
          </a:xfrm>
          <a:prstGeom prst="rect">
            <a:avLst/>
          </a:prstGeom>
        </p:spPr>
        <p:txBody>
          <a:bodyPr vert="horz" lIns="91440" tIns="45720" rIns="91440" bIns="45720" rtlCol="0" anchor="ctr">
            <a:normAutofit fontScale="25000" lnSpcReduction="20000"/>
          </a:bodyPr>
          <a:lst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a:lstStyle>
          <a:p>
            <a:pPr algn="ctr"/>
            <a:endParaRPr lang="pt-BR" sz="16000" dirty="0">
              <a:latin typeface="Times New Roman" panose="02020603050405020304" pitchFamily="18" charset="0"/>
              <a:cs typeface="Times New Roman" panose="02020603050405020304" pitchFamily="18" charset="0"/>
            </a:endParaRPr>
          </a:p>
          <a:p>
            <a:pPr algn="ctr"/>
            <a:r>
              <a:rPr lang="pt-BR" sz="16000" dirty="0">
                <a:latin typeface="Times New Roman" panose="02020603050405020304" pitchFamily="18" charset="0"/>
                <a:cs typeface="Times New Roman" panose="02020603050405020304" pitchFamily="18" charset="0"/>
              </a:rPr>
              <a:t>Nome completo do autor (estudante ou docente)</a:t>
            </a:r>
            <a:r>
              <a:rPr lang="pt-BR" sz="16000" baseline="30000" dirty="0">
                <a:latin typeface="Times New Roman" panose="02020603050405020304" pitchFamily="18" charset="0"/>
                <a:cs typeface="Times New Roman" panose="02020603050405020304" pitchFamily="18" charset="0"/>
              </a:rPr>
              <a:t>1   </a:t>
            </a:r>
            <a:r>
              <a:rPr lang="pt-BR" sz="16000" dirty="0">
                <a:latin typeface="Times New Roman" panose="02020603050405020304" pitchFamily="18" charset="0"/>
                <a:cs typeface="Times New Roman" panose="02020603050405020304" pitchFamily="18" charset="0"/>
              </a:rPr>
              <a:t>(</a:t>
            </a:r>
            <a:r>
              <a:rPr lang="pt-BR" altLang="pt-BR" sz="16000" dirty="0">
                <a:latin typeface="Times New Roman" panose="02020603050405020304" pitchFamily="18" charset="0"/>
                <a:cs typeface="Times New Roman" panose="02020603050405020304" pitchFamily="18" charset="0"/>
              </a:rPr>
              <a:t>tamanho de letra 40, centralizado)</a:t>
            </a:r>
            <a:endParaRPr lang="pt-BR" sz="16000" baseline="30000" dirty="0">
              <a:latin typeface="Times New Roman" panose="02020603050405020304" pitchFamily="18" charset="0"/>
              <a:cs typeface="Times New Roman" panose="02020603050405020304" pitchFamily="18" charset="0"/>
            </a:endParaRPr>
          </a:p>
          <a:p>
            <a:pPr algn="ctr"/>
            <a:r>
              <a:rPr lang="pt-BR" sz="16000" dirty="0">
                <a:latin typeface="Times New Roman" panose="02020603050405020304" pitchFamily="18" charset="0"/>
                <a:cs typeface="Times New Roman" panose="02020603050405020304" pitchFamily="18" charset="0"/>
              </a:rPr>
              <a:t>Nome completo do autor (estudante ou docente)</a:t>
            </a:r>
            <a:r>
              <a:rPr lang="pt-BR" sz="16000" baseline="30000" dirty="0">
                <a:latin typeface="Times New Roman" panose="02020603050405020304" pitchFamily="18" charset="0"/>
                <a:cs typeface="Times New Roman" panose="02020603050405020304" pitchFamily="18" charset="0"/>
              </a:rPr>
              <a:t>2   </a:t>
            </a:r>
            <a:r>
              <a:rPr lang="pt-BR" sz="16000" dirty="0">
                <a:latin typeface="Times New Roman" panose="02020603050405020304" pitchFamily="18" charset="0"/>
                <a:cs typeface="Times New Roman" panose="02020603050405020304" pitchFamily="18" charset="0"/>
              </a:rPr>
              <a:t>(</a:t>
            </a:r>
            <a:r>
              <a:rPr lang="pt-BR" altLang="pt-BR" sz="16000" dirty="0">
                <a:latin typeface="Times New Roman" panose="02020603050405020304" pitchFamily="18" charset="0"/>
                <a:cs typeface="Times New Roman" panose="02020603050405020304" pitchFamily="18" charset="0"/>
              </a:rPr>
              <a:t>tamanho de letra 40, centralizado)</a:t>
            </a:r>
            <a:endParaRPr lang="pt-BR" sz="16000" baseline="30000" dirty="0">
              <a:latin typeface="Times New Roman" panose="02020603050405020304" pitchFamily="18" charset="0"/>
              <a:cs typeface="Times New Roman" panose="02020603050405020304" pitchFamily="18" charset="0"/>
            </a:endParaRPr>
          </a:p>
          <a:p>
            <a:pPr algn="ctr"/>
            <a:r>
              <a:rPr lang="pt-BR" sz="16000" dirty="0">
                <a:latin typeface="Times New Roman" panose="02020603050405020304" pitchFamily="18" charset="0"/>
                <a:cs typeface="Times New Roman" panose="02020603050405020304" pitchFamily="18" charset="0"/>
              </a:rPr>
              <a:t>Nome completo do autor (estudante ou docente)</a:t>
            </a:r>
            <a:r>
              <a:rPr lang="pt-BR" sz="16000" baseline="30000" dirty="0">
                <a:latin typeface="Times New Roman" panose="02020603050405020304" pitchFamily="18" charset="0"/>
                <a:cs typeface="Times New Roman" panose="02020603050405020304" pitchFamily="18" charset="0"/>
              </a:rPr>
              <a:t>3   </a:t>
            </a:r>
            <a:r>
              <a:rPr lang="pt-BR" sz="16000" dirty="0">
                <a:latin typeface="Times New Roman" panose="02020603050405020304" pitchFamily="18" charset="0"/>
                <a:cs typeface="Times New Roman" panose="02020603050405020304" pitchFamily="18" charset="0"/>
              </a:rPr>
              <a:t>(</a:t>
            </a:r>
            <a:r>
              <a:rPr lang="pt-BR" altLang="pt-BR" sz="16000" dirty="0">
                <a:latin typeface="Times New Roman" panose="02020603050405020304" pitchFamily="18" charset="0"/>
                <a:cs typeface="Times New Roman" panose="02020603050405020304" pitchFamily="18" charset="0"/>
              </a:rPr>
              <a:t>tamanho de letra 40, centralizado)</a:t>
            </a:r>
            <a:endParaRPr lang="pt-BR" sz="16000" baseline="30000" dirty="0">
              <a:latin typeface="Times New Roman" panose="02020603050405020304" pitchFamily="18" charset="0"/>
              <a:cs typeface="Times New Roman" panose="02020603050405020304" pitchFamily="18" charset="0"/>
            </a:endParaRPr>
          </a:p>
          <a:p>
            <a:pPr algn="ctr"/>
            <a:r>
              <a:rPr lang="pt-BR" sz="16000" dirty="0">
                <a:latin typeface="Times New Roman" panose="02020603050405020304" pitchFamily="18" charset="0"/>
                <a:cs typeface="Times New Roman" panose="02020603050405020304" pitchFamily="18" charset="0"/>
              </a:rPr>
              <a:t>Nome completo do autor (estudante ou docente)</a:t>
            </a:r>
            <a:r>
              <a:rPr lang="pt-BR" sz="16000" baseline="30000" dirty="0">
                <a:latin typeface="Times New Roman" panose="02020603050405020304" pitchFamily="18" charset="0"/>
                <a:cs typeface="Times New Roman" panose="02020603050405020304" pitchFamily="18" charset="0"/>
              </a:rPr>
              <a:t>4   </a:t>
            </a:r>
            <a:r>
              <a:rPr lang="pt-BR" sz="16000" dirty="0">
                <a:latin typeface="Times New Roman" panose="02020603050405020304" pitchFamily="18" charset="0"/>
                <a:cs typeface="Times New Roman" panose="02020603050405020304" pitchFamily="18" charset="0"/>
              </a:rPr>
              <a:t>(</a:t>
            </a:r>
            <a:r>
              <a:rPr lang="pt-BR" altLang="pt-BR" sz="16000" dirty="0">
                <a:latin typeface="Times New Roman" panose="02020603050405020304" pitchFamily="18" charset="0"/>
                <a:cs typeface="Times New Roman" panose="02020603050405020304" pitchFamily="18" charset="0"/>
              </a:rPr>
              <a:t>tamanho de letra 40, centralizado)</a:t>
            </a:r>
            <a:endParaRPr lang="pt-BR" sz="16000" baseline="30000" dirty="0">
              <a:latin typeface="Times New Roman" panose="02020603050405020304" pitchFamily="18" charset="0"/>
              <a:cs typeface="Times New Roman" panose="02020603050405020304" pitchFamily="18" charset="0"/>
            </a:endParaRPr>
          </a:p>
          <a:p>
            <a:pPr algn="ctr"/>
            <a:r>
              <a:rPr lang="pt-BR" sz="16000" dirty="0">
                <a:latin typeface="Times New Roman" panose="02020603050405020304" pitchFamily="18" charset="0"/>
                <a:cs typeface="Times New Roman" panose="02020603050405020304" pitchFamily="18" charset="0"/>
              </a:rPr>
              <a:t>Nome completo do autor (estudante ou docente)</a:t>
            </a:r>
            <a:r>
              <a:rPr lang="pt-BR" sz="16000" baseline="30000" dirty="0">
                <a:latin typeface="Times New Roman" panose="02020603050405020304" pitchFamily="18" charset="0"/>
                <a:cs typeface="Times New Roman" panose="02020603050405020304" pitchFamily="18" charset="0"/>
              </a:rPr>
              <a:t>5  </a:t>
            </a:r>
            <a:r>
              <a:rPr lang="pt-BR" sz="16000" dirty="0">
                <a:latin typeface="Times New Roman" panose="02020603050405020304" pitchFamily="18" charset="0"/>
                <a:cs typeface="Times New Roman" panose="02020603050405020304" pitchFamily="18" charset="0"/>
              </a:rPr>
              <a:t>(</a:t>
            </a:r>
            <a:r>
              <a:rPr lang="pt-BR" altLang="pt-BR" sz="16000" dirty="0">
                <a:latin typeface="Times New Roman" panose="02020603050405020304" pitchFamily="18" charset="0"/>
                <a:cs typeface="Times New Roman" panose="02020603050405020304" pitchFamily="18" charset="0"/>
              </a:rPr>
              <a:t>tamanho de letra 40, centralizado)</a:t>
            </a:r>
            <a:endParaRPr lang="pt-BR" sz="16000" baseline="30000" dirty="0">
              <a:latin typeface="Times New Roman" panose="02020603050405020304" pitchFamily="18" charset="0"/>
              <a:cs typeface="Times New Roman" panose="02020603050405020304" pitchFamily="18" charset="0"/>
            </a:endParaRPr>
          </a:p>
          <a:p>
            <a:pPr algn="ctr"/>
            <a:endParaRPr lang="pt-BR" sz="16000" baseline="30000" dirty="0">
              <a:latin typeface="Times New Roman" panose="02020603050405020304" pitchFamily="18" charset="0"/>
              <a:cs typeface="Times New Roman" panose="02020603050405020304" pitchFamily="18" charset="0"/>
            </a:endParaRPr>
          </a:p>
          <a:p>
            <a:pPr algn="ctr"/>
            <a:endParaRPr lang="pt-BR" baseline="30000" dirty="0">
              <a:latin typeface="Times New Roman" panose="02020603050405020304" pitchFamily="18" charset="0"/>
              <a:cs typeface="Times New Roman" panose="02020603050405020304" pitchFamily="18" charset="0"/>
            </a:endParaRPr>
          </a:p>
          <a:p>
            <a:pPr algn="ctr"/>
            <a:r>
              <a:rPr lang="pt-BR" sz="12800" baseline="30000" dirty="0">
                <a:latin typeface="Times New Roman" panose="02020603050405020304" pitchFamily="18" charset="0"/>
                <a:cs typeface="Times New Roman" panose="02020603050405020304" pitchFamily="18" charset="0"/>
              </a:rPr>
              <a:t>1 </a:t>
            </a:r>
            <a:r>
              <a:rPr lang="pt-BR" sz="12800" dirty="0">
                <a:latin typeface="Times New Roman" panose="02020603050405020304" pitchFamily="18" charset="0"/>
                <a:cs typeface="Times New Roman" panose="02020603050405020304" pitchFamily="18" charset="0"/>
              </a:rPr>
              <a:t>Estudante do curso superior de Tecnologia em nome do curso da Fatec-Stz. E-mail: xxxx@fatec.sp.gov.br (tamanho de letra 32, centralizado)</a:t>
            </a:r>
          </a:p>
          <a:p>
            <a:pPr algn="ctr"/>
            <a:r>
              <a:rPr lang="pt-BR" sz="12800" baseline="30000" dirty="0">
                <a:latin typeface="Times New Roman" panose="02020603050405020304" pitchFamily="18" charset="0"/>
                <a:cs typeface="Times New Roman" panose="02020603050405020304" pitchFamily="18" charset="0"/>
              </a:rPr>
              <a:t>2 </a:t>
            </a:r>
            <a:r>
              <a:rPr lang="pt-BR" sz="12800" dirty="0">
                <a:latin typeface="Times New Roman" panose="02020603050405020304" pitchFamily="18" charset="0"/>
                <a:cs typeface="Times New Roman" panose="02020603050405020304" pitchFamily="18" charset="0"/>
              </a:rPr>
              <a:t>Estudante do curso superior de Tecnologia em nome do curso da Fatec-Stz. E-mail: xxxx@fatec.sp.gov.br (tamanho de letra 32, centralizado)</a:t>
            </a:r>
          </a:p>
          <a:p>
            <a:pPr algn="ctr"/>
            <a:r>
              <a:rPr lang="pt-BR" sz="12800" baseline="30000" dirty="0">
                <a:latin typeface="Times New Roman" panose="02020603050405020304" pitchFamily="18" charset="0"/>
                <a:cs typeface="Times New Roman" panose="02020603050405020304" pitchFamily="18" charset="0"/>
              </a:rPr>
              <a:t>3 </a:t>
            </a:r>
            <a:r>
              <a:rPr lang="pt-BR" sz="12800" dirty="0">
                <a:latin typeface="Times New Roman" panose="02020603050405020304" pitchFamily="18" charset="0"/>
                <a:cs typeface="Times New Roman" panose="02020603050405020304" pitchFamily="18" charset="0"/>
              </a:rPr>
              <a:t>Estudante do curso superior de Tecnologia em nome do curso da Fatec-Stz. E-mail: xxxx@fatec.sp.gov.br (tamanho de letra 32, centralizado)</a:t>
            </a:r>
          </a:p>
          <a:p>
            <a:pPr algn="ctr"/>
            <a:r>
              <a:rPr lang="pt-BR" sz="12800" baseline="30000" dirty="0">
                <a:latin typeface="Times New Roman" panose="02020603050405020304" pitchFamily="18" charset="0"/>
                <a:cs typeface="Times New Roman" panose="02020603050405020304" pitchFamily="18" charset="0"/>
              </a:rPr>
              <a:t>4</a:t>
            </a:r>
            <a:r>
              <a:rPr lang="pt-BR" sz="12800" dirty="0">
                <a:latin typeface="Times New Roman" panose="02020603050405020304" pitchFamily="18" charset="0"/>
                <a:cs typeface="Times New Roman" panose="02020603050405020304" pitchFamily="18" charset="0"/>
              </a:rPr>
              <a:t> Prof. Dr. da Fatec-Stz. E-mail: xxxx@fatec.sp.gov.br (tamanho de letra 32, centralizado)</a:t>
            </a:r>
          </a:p>
          <a:p>
            <a:pPr algn="ctr"/>
            <a:r>
              <a:rPr lang="pt-BR" sz="12800" baseline="30000" dirty="0">
                <a:latin typeface="Times New Roman" panose="02020603050405020304" pitchFamily="18" charset="0"/>
                <a:cs typeface="Times New Roman" panose="02020603050405020304" pitchFamily="18" charset="0"/>
              </a:rPr>
              <a:t>5 </a:t>
            </a:r>
            <a:r>
              <a:rPr lang="pt-BR" sz="12800" dirty="0">
                <a:latin typeface="Times New Roman" panose="02020603050405020304" pitchFamily="18" charset="0"/>
                <a:cs typeface="Times New Roman" panose="02020603050405020304" pitchFamily="18" charset="0"/>
              </a:rPr>
              <a:t>Prof. Ms. da Fatec-Stz. E-mail: xxxx@fatec.sp.gov.br (tamanho de letra 32, centralizado)</a:t>
            </a:r>
          </a:p>
          <a:p>
            <a:pPr algn="ctr"/>
            <a:endParaRPr lang="pt-BR" sz="12800" dirty="0">
              <a:latin typeface="Times New Roman" panose="02020603050405020304" pitchFamily="18" charset="0"/>
              <a:cs typeface="Times New Roman" panose="02020603050405020304" pitchFamily="18" charset="0"/>
            </a:endParaRPr>
          </a:p>
          <a:p>
            <a:br>
              <a:rPr lang="pt-BR" sz="4400" dirty="0">
                <a:latin typeface="Arial" panose="020B0604020202020204" pitchFamily="34" charset="0"/>
                <a:cs typeface="Arial" panose="020B0604020202020204" pitchFamily="34" charset="0"/>
              </a:rPr>
            </a:br>
            <a:endParaRPr lang="pt-BR" sz="4400" dirty="0">
              <a:latin typeface="Arial" panose="020B0604020202020204" pitchFamily="34" charset="0"/>
              <a:cs typeface="Arial" panose="020B0604020202020204" pitchFamily="34" charset="0"/>
            </a:endParaRPr>
          </a:p>
        </p:txBody>
      </p:sp>
      <p:pic>
        <p:nvPicPr>
          <p:cNvPr id="6" name="Imagem 5">
            <a:extLst>
              <a:ext uri="{FF2B5EF4-FFF2-40B4-BE49-F238E27FC236}">
                <a16:creationId xmlns:a16="http://schemas.microsoft.com/office/drawing/2014/main" id="{B4BAFACB-76DD-245B-19D2-8109FB8997F4}"/>
              </a:ext>
            </a:extLst>
          </p:cNvPr>
          <p:cNvPicPr>
            <a:picLocks noChangeAspect="1"/>
          </p:cNvPicPr>
          <p:nvPr/>
        </p:nvPicPr>
        <p:blipFill>
          <a:blip r:embed="rId2"/>
          <a:stretch>
            <a:fillRect/>
          </a:stretch>
        </p:blipFill>
        <p:spPr>
          <a:xfrm>
            <a:off x="2714152" y="26016702"/>
            <a:ext cx="10818278" cy="7962249"/>
          </a:xfrm>
          <a:prstGeom prst="rect">
            <a:avLst/>
          </a:prstGeom>
        </p:spPr>
      </p:pic>
      <p:pic>
        <p:nvPicPr>
          <p:cNvPr id="19" name="Imagem 18">
            <a:extLst>
              <a:ext uri="{FF2B5EF4-FFF2-40B4-BE49-F238E27FC236}">
                <a16:creationId xmlns:a16="http://schemas.microsoft.com/office/drawing/2014/main" id="{C48ED2C1-F08D-0AF5-724A-6EFCEE8D6042}"/>
              </a:ext>
            </a:extLst>
          </p:cNvPr>
          <p:cNvPicPr>
            <a:picLocks noChangeAspect="1"/>
          </p:cNvPicPr>
          <p:nvPr/>
        </p:nvPicPr>
        <p:blipFill>
          <a:blip r:embed="rId3"/>
          <a:stretch>
            <a:fillRect/>
          </a:stretch>
        </p:blipFill>
        <p:spPr>
          <a:xfrm>
            <a:off x="717561" y="35349033"/>
            <a:ext cx="13635365" cy="3564575"/>
          </a:xfrm>
          <a:prstGeom prst="rect">
            <a:avLst/>
          </a:prstGeom>
        </p:spPr>
      </p:pic>
      <p:pic>
        <p:nvPicPr>
          <p:cNvPr id="21" name="Imagem 20">
            <a:extLst>
              <a:ext uri="{FF2B5EF4-FFF2-40B4-BE49-F238E27FC236}">
                <a16:creationId xmlns:a16="http://schemas.microsoft.com/office/drawing/2014/main" id="{D0025AE5-BE61-2B51-948F-A9C7C5ED48FD}"/>
              </a:ext>
            </a:extLst>
          </p:cNvPr>
          <p:cNvPicPr>
            <a:picLocks noChangeAspect="1"/>
          </p:cNvPicPr>
          <p:nvPr/>
        </p:nvPicPr>
        <p:blipFill>
          <a:blip r:embed="rId4"/>
          <a:stretch>
            <a:fillRect/>
          </a:stretch>
        </p:blipFill>
        <p:spPr>
          <a:xfrm>
            <a:off x="-4480" y="-54469"/>
            <a:ext cx="32403767" cy="2931115"/>
          </a:xfrm>
          <a:prstGeom prst="rect">
            <a:avLst/>
          </a:prstGeom>
          <a:solidFill>
            <a:srgbClr val="FFFFFF">
              <a:shade val="85000"/>
            </a:srgbClr>
          </a:solidFill>
          <a:ln w="3175" cap="sq">
            <a:no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3" name="Imagem 22">
            <a:extLst>
              <a:ext uri="{FF2B5EF4-FFF2-40B4-BE49-F238E27FC236}">
                <a16:creationId xmlns:a16="http://schemas.microsoft.com/office/drawing/2014/main" id="{BC0626BC-C6A8-DF06-4288-083C8C3C21DD}"/>
              </a:ext>
            </a:extLst>
          </p:cNvPr>
          <p:cNvPicPr>
            <a:picLocks noChangeAspect="1"/>
          </p:cNvPicPr>
          <p:nvPr/>
        </p:nvPicPr>
        <p:blipFill>
          <a:blip r:embed="rId5"/>
          <a:stretch>
            <a:fillRect/>
          </a:stretch>
        </p:blipFill>
        <p:spPr>
          <a:xfrm>
            <a:off x="0" y="41502288"/>
            <a:ext cx="32403767" cy="1698350"/>
          </a:xfrm>
          <a:prstGeom prst="rect">
            <a:avLst/>
          </a:prstGeom>
          <a:solidFill>
            <a:srgbClr val="FFFFFF">
              <a:shade val="85000"/>
            </a:srgbClr>
          </a:solidFill>
          <a:ln w="3175" cap="sq">
            <a:no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906141540"/>
      </p:ext>
    </p:extLst>
  </p:cSld>
  <p:clrMapOvr>
    <a:masterClrMapping/>
  </p:clrMapOvr>
</p:sld>
</file>

<file path=ppt/theme/theme1.xml><?xml version="1.0" encoding="utf-8"?>
<a:theme xmlns:a="http://schemas.openxmlformats.org/drawingml/2006/main" name="Tema do Office 2013 - 2022">
  <a:themeElements>
    <a:clrScheme name="Tema do 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826</TotalTime>
  <Words>1060</Words>
  <Application>Microsoft Office PowerPoint</Application>
  <PresentationFormat>Personalizar</PresentationFormat>
  <Paragraphs>103</Paragraphs>
  <Slides>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Arial</vt:lpstr>
      <vt:lpstr>Calibri</vt:lpstr>
      <vt:lpstr>Calibri Light</vt:lpstr>
      <vt:lpstr>Times New Roman</vt:lpstr>
      <vt:lpstr>Tema do Office 2013 - 2022</vt:lpstr>
      <vt:lpstr>   EDIÇÃO 2024 – RESUMO SIMPLES TÍTULO: subtítulo se houver (LETRA 68, TIMES NEW ROMAN, MAIÚSCULAS, NEGRITO, CENTRALIZADO)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ANÁLISE DE REQUISITOS NA IMPLANTAÇÃO DE UM SISTEMA DE GESTÃO ACADÊMICA EM UMA INSTITUIÇÃO DE ENSINO SUPERIOR</dc:title>
  <dc:creator>maria_boverio</dc:creator>
  <cp:keywords>boverio_fatec_sertaozinho</cp:keywords>
  <cp:lastModifiedBy>DEJAIME PEREIRA DA SILVA</cp:lastModifiedBy>
  <cp:revision>74</cp:revision>
  <dcterms:created xsi:type="dcterms:W3CDTF">2016-05-02T17:43:24Z</dcterms:created>
  <dcterms:modified xsi:type="dcterms:W3CDTF">2024-06-06T10:52:06Z</dcterms:modified>
</cp:coreProperties>
</file>