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10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derlei Fontanelli" initials="VF" lastIdx="0" clrIdx="0">
    <p:extLst>
      <p:ext uri="{19B8F6BF-5375-455C-9EA6-DF929625EA0E}">
        <p15:presenceInfo xmlns:p15="http://schemas.microsoft.com/office/powerpoint/2012/main" userId="4c16a15a54a20ee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3385"/>
    <a:srgbClr val="082A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598" autoAdjust="0"/>
  </p:normalViewPr>
  <p:slideViewPr>
    <p:cSldViewPr snapToGrid="0">
      <p:cViewPr>
        <p:scale>
          <a:sx n="40" d="100"/>
          <a:sy n="40" d="100"/>
        </p:scale>
        <p:origin x="24" y="-7685"/>
      </p:cViewPr>
      <p:guideLst>
        <p:guide orient="horz" pos="13606"/>
        <p:guide pos="1020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84600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124373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98664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3273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0545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78851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942837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0007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62763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19596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377858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209193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869768"/>
            <a:ext cx="32399288" cy="1884991"/>
          </a:xfrm>
        </p:spPr>
        <p:txBody>
          <a:bodyPr>
            <a:normAutofit fontScale="90000"/>
          </a:bodyPr>
          <a:lstStyle/>
          <a:p>
            <a:pPr algn="ct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7600" b="1" dirty="0">
                <a:solidFill>
                  <a:srgbClr val="013385"/>
                </a:solidFill>
                <a:latin typeface="Times New Roman" panose="02020603050405020304" pitchFamily="18" charset="0"/>
                <a:ea typeface="Tahoma" panose="020B0604030504040204" pitchFamily="34" charset="0"/>
                <a:cs typeface="Times New Roman" panose="02020603050405020304" pitchFamily="18" charset="0"/>
              </a:rPr>
              <a:t>EDIÇÃO 2025 – RESUMO SIMPLES</a:t>
            </a: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7600" b="1" dirty="0">
                <a:latin typeface="Times New Roman" panose="02020603050405020304" pitchFamily="18" charset="0"/>
                <a:cs typeface="Times New Roman" panose="02020603050405020304" pitchFamily="18" charset="0"/>
              </a:rPr>
              <a:t>TÍTULO: subtítulo se houver </a:t>
            </a:r>
            <a:r>
              <a:rPr lang="pt-BR" sz="4400" b="1" dirty="0">
                <a:latin typeface="Times New Roman" panose="02020603050405020304" pitchFamily="18" charset="0"/>
                <a:cs typeface="Times New Roman" panose="02020603050405020304" pitchFamily="18" charset="0"/>
              </a:rPr>
              <a:t>(LETRA 68, TIMES NEW ROMAN, MAIÚSCULAS, NEGRITO, CENTRALIZADO)</a:t>
            </a:r>
            <a:br>
              <a:rPr lang="pt-BR" sz="4400" b="1" dirty="0">
                <a:solidFill>
                  <a:schemeClr val="accent6">
                    <a:lumMod val="75000"/>
                  </a:schemeClr>
                </a:solidFill>
                <a:latin typeface="Times New Roman" panose="02020603050405020304" pitchFamily="18" charset="0"/>
                <a:ea typeface="Tahoma" panose="020B0604030504040204" pitchFamily="34" charset="0"/>
                <a:cs typeface="Times New Roman" panose="02020603050405020304" pitchFamily="18" charset="0"/>
              </a:rPr>
            </a:br>
            <a:br>
              <a:rPr lang="pt-BR" sz="4200" b="1" dirty="0">
                <a:latin typeface="Times New Roman" panose="02020603050405020304" pitchFamily="18" charset="0"/>
                <a:cs typeface="Times New Roman" panose="02020603050405020304" pitchFamily="18" charset="0"/>
              </a:rPr>
            </a:br>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610518" y="10254366"/>
            <a:ext cx="14673842" cy="31058077"/>
          </a:xfrm>
        </p:spPr>
        <p:txBody>
          <a:bodyPr>
            <a:noAutofit/>
          </a:bodyPr>
          <a:lstStyle/>
          <a:p>
            <a:pPr marL="0" indent="0" algn="ctr">
              <a:lnSpc>
                <a:spcPct val="100000"/>
              </a:lnSpc>
              <a:spcBef>
                <a:spcPts val="0"/>
              </a:spcBef>
              <a:buNone/>
            </a:pPr>
            <a:r>
              <a:rPr lang="pt-BR" sz="3200" b="1" dirty="0">
                <a:latin typeface="Times New Roman" panose="02020603050405020304" pitchFamily="18" charset="0"/>
                <a:cs typeface="Times New Roman" panose="02020603050405020304" pitchFamily="18" charset="0"/>
              </a:rPr>
              <a:t>RESUMO</a:t>
            </a:r>
          </a:p>
          <a:p>
            <a:pPr marL="0" indent="0" algn="ctr">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Esse pôster foi elaborado em consonância com a ABNT NBR 15437:2023, que faz menção às seguintes normas: ABNT NBR 6023 - Referências; ABNT NBR 6028 - Resumo; ABNT NBR 10520 - Citações; IBGE - Normas de apresentação tabular. Nessa perspectiva, o resumo deve ser elaborado conforme a ABNT NBR 6028, possuir até 100 palavras, seguido das palavras-chave. </a:t>
            </a:r>
            <a:r>
              <a:rPr lang="pt-BR" sz="3200" b="1" dirty="0">
                <a:latin typeface="Times New Roman" panose="02020603050405020304" pitchFamily="18" charset="0"/>
                <a:cs typeface="Times New Roman" panose="02020603050405020304" pitchFamily="18" charset="0"/>
              </a:rPr>
              <a:t>Considerando-se que cada área de pesquisa possui suas particularidades, esse modelo/</a:t>
            </a:r>
            <a:r>
              <a:rPr lang="pt-BR" sz="3200" b="1" i="1" dirty="0">
                <a:latin typeface="Times New Roman" panose="02020603050405020304" pitchFamily="18" charset="0"/>
                <a:cs typeface="Times New Roman" panose="02020603050405020304" pitchFamily="18" charset="0"/>
              </a:rPr>
              <a:t>template </a:t>
            </a:r>
            <a:r>
              <a:rPr lang="pt-BR" sz="3200" b="1" dirty="0">
                <a:latin typeface="Times New Roman" panose="02020603050405020304" pitchFamily="18" charset="0"/>
                <a:cs typeface="Times New Roman" panose="02020603050405020304" pitchFamily="18" charset="0"/>
              </a:rPr>
              <a:t>de pôster pode ser adaptado, de acordo com as especificidades de cada área, desde que atenda às normas da ABNT mencionadas anteriormente.</a:t>
            </a:r>
          </a:p>
          <a:p>
            <a:pPr marL="0" indent="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Palavras-chave: </a:t>
            </a:r>
            <a:r>
              <a:rPr lang="pt-BR" sz="3200" dirty="0">
                <a:latin typeface="Times New Roman" panose="02020603050405020304" pitchFamily="18" charset="0"/>
                <a:cs typeface="Times New Roman" panose="02020603050405020304" pitchFamily="18" charset="0"/>
              </a:rPr>
              <a:t>palavra; palavra; palavra; palavra; palavra. [iniciais em letra minúscula; separadas por ponto e vírgula, finalizadas com ponto final e em sequência de importância em relação ao tema]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b="1" dirty="0">
                <a:latin typeface="Times New Roman" panose="02020603050405020304" pitchFamily="18" charset="0"/>
                <a:cs typeface="Times New Roman" panose="02020603050405020304" pitchFamily="18" charset="0"/>
              </a:rPr>
              <a:t>1 INTRODUÇÃO</a:t>
            </a: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defTabSz="708025">
              <a:lnSpc>
                <a:spcPct val="100000"/>
              </a:lnSpc>
              <a:spcBef>
                <a:spcPts val="0"/>
              </a:spcBef>
              <a:buNone/>
            </a:pPr>
            <a:r>
              <a:rPr lang="pt-BR" sz="3200" dirty="0">
                <a:latin typeface="Times New Roman" panose="02020603050405020304" pitchFamily="18" charset="0"/>
                <a:cs typeface="Times New Roman" panose="02020603050405020304" pitchFamily="18" charset="0"/>
              </a:rPr>
              <a:t>	Na introdução deve-se constar a delimitação do assunto, o problema de pesquisa, os objetivos, a justificativa (relevância do estudo), e as hipóteses (se houver). </a:t>
            </a:r>
            <a:r>
              <a:rPr lang="pt-BR" altLang="pt-BR" sz="3200" dirty="0">
                <a:latin typeface="Times New Roman" panose="02020603050405020304" pitchFamily="18" charset="0"/>
                <a:cs typeface="Times New Roman" panose="02020603050405020304" pitchFamily="18" charset="0"/>
              </a:rPr>
              <a:t>O tamanho do pôster deve ser: 0,90 cm de largura x 1,20 m de altura  (já está formatado). O texto deve ser escrito na fonte Times New Roman, tamanho 32, espaço simples entre linhas, com recuo de 1,25 cm no início de cada parágrafo (exceto no resumo).</a:t>
            </a:r>
          </a:p>
          <a:p>
            <a:pPr marL="0" indent="450000" algn="just" defTabSz="708025">
              <a:lnSpc>
                <a:spcPct val="100000"/>
              </a:lnSpc>
              <a:spcBef>
                <a:spcPts val="0"/>
              </a:spcBef>
              <a:buNone/>
            </a:pPr>
            <a:endParaRPr lang="pt-BR" alt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2 REVISÃO BIBLIOGRÁFICA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Apresentação da pesquisa bibliográfica e/ou teórica recorrendo a trabalhos que abordam assuntos similares ao pesquisado. Utilizar o mínimo de texto e o máximo de ilustrações (figuras, fotografias, gráficos entre outros.) e/ou tabelas. O tamanho do texto da identificação e fonte das ilustrações e tabelas é 26, alinhadas às margens da ilustração ou tabela. As ilustrações ficam centralizadas; os quadros e as tabelas ajustados ao tamanho da janela. Exemplos:</a:t>
            </a: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2600" b="1" dirty="0">
                <a:latin typeface="Times New Roman" panose="02020603050405020304" pitchFamily="18" charset="0"/>
                <a:cs typeface="Times New Roman" panose="02020603050405020304" pitchFamily="18" charset="0"/>
              </a:rPr>
              <a:t>Imagem 1 - imagens de análises termográficas do cabeçote da mandriladora</a:t>
            </a: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ctr">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2600" b="1" dirty="0">
                <a:latin typeface="Times New Roman" panose="02020603050405020304" pitchFamily="18" charset="0"/>
                <a:cs typeface="Times New Roman" panose="02020603050405020304" pitchFamily="18" charset="0"/>
              </a:rPr>
              <a:t>Fonte: Teixeira </a:t>
            </a:r>
            <a:r>
              <a:rPr lang="pt-BR" sz="2600" b="1" i="1" dirty="0">
                <a:latin typeface="Times New Roman" panose="02020603050405020304" pitchFamily="18" charset="0"/>
                <a:cs typeface="Times New Roman" panose="02020603050405020304" pitchFamily="18" charset="0"/>
              </a:rPr>
              <a:t>et al. </a:t>
            </a:r>
            <a:r>
              <a:rPr lang="pt-BR" sz="2600" b="1" dirty="0">
                <a:latin typeface="Times New Roman" panose="02020603050405020304" pitchFamily="18" charset="0"/>
                <a:cs typeface="Times New Roman" panose="02020603050405020304" pitchFamily="18" charset="0"/>
              </a:rPr>
              <a:t>(2023, p. 8) </a:t>
            </a:r>
          </a:p>
          <a:p>
            <a:pPr marL="0" indent="45000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2600" b="1" dirty="0">
                <a:latin typeface="Times New Roman" panose="02020603050405020304" pitchFamily="18" charset="0"/>
                <a:cs typeface="Times New Roman" panose="02020603050405020304" pitchFamily="18" charset="0"/>
              </a:rPr>
              <a:t>  Quadro 1 – Referências normativas que regulamentam a escrita de artigo   </a:t>
            </a: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2600" b="1" dirty="0">
                <a:latin typeface="Times New Roman" panose="02020603050405020304" pitchFamily="18" charset="0"/>
                <a:cs typeface="Times New Roman" panose="02020603050405020304" pitchFamily="18" charset="0"/>
              </a:rPr>
              <a:t> Fonte: elaborado pela profa. Maria Aparecida Bovério, autora desse modelo/template (2025)                 </a:t>
            </a:r>
          </a:p>
          <a:p>
            <a:pPr marL="0" indent="0" algn="just" defTabSz="708025">
              <a:lnSpc>
                <a:spcPct val="100000"/>
              </a:lnSpc>
              <a:spcBef>
                <a:spcPts val="0"/>
              </a:spcBef>
              <a:buNone/>
            </a:pPr>
            <a:endParaRPr lang="pt-BR" sz="28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p:txBody>
      </p:sp>
      <p:sp>
        <p:nvSpPr>
          <p:cNvPr id="7" name="Espaço Reservado para Conteúdo 2"/>
          <p:cNvSpPr txBox="1">
            <a:spLocks/>
          </p:cNvSpPr>
          <p:nvPr/>
        </p:nvSpPr>
        <p:spPr>
          <a:xfrm>
            <a:off x="16197403" y="10329021"/>
            <a:ext cx="15281842" cy="31058076"/>
          </a:xfrm>
          <a:prstGeom prst="rect">
            <a:avLst/>
          </a:prstGeom>
        </p:spPr>
        <p:txBody>
          <a:bodyPr vert="horz" lIns="91440" tIns="45720" rIns="91440" bIns="45720" rtlCol="0">
            <a:noAutofit/>
          </a:bodyPr>
          <a:lst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a:lstStyle>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3 METODOLOGIA DA PESQUISA</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São os procedimentos metodológicos, as técnicas de pesquisa, bem como os materiais e métodos utilizados para colocar em prática os objetivos propostos. Descrição de um estudo de caso, de um procedimento experimental são exemplos que contemplam a metodologia de um trabalho científico.</a:t>
            </a: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4 RESULTADOS E DISCUSSÃO</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Apresentar de forma textual e/ou visual (ilustrações e/ou tabelas) os resultados da pesquisa. Fazer uma análise crítica dos resultados da pesquisa com base nos estudos discutidos na revisão bibliográfica e/ou fundamentação teórica, são exemplos que contemplam essa seção. Ou seja, os resultados da pesquisa confirmam a teoria, complementam a teoria, refutam a teoria, apresentam condições de contorno para entender a teoria e assim por diante.</a:t>
            </a:r>
          </a:p>
          <a:p>
            <a:pPr marL="0" indent="0" algn="just" defTabSz="708025">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5 CONSIDERAÇÕES FINAIS</a:t>
            </a:r>
          </a:p>
          <a:p>
            <a:pPr marL="0" indent="0" algn="just" defTabSz="708025">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defTabSz="722313">
              <a:lnSpc>
                <a:spcPct val="100000"/>
              </a:lnSpc>
              <a:spcBef>
                <a:spcPts val="0"/>
              </a:spcBef>
              <a:buNone/>
            </a:pPr>
            <a:r>
              <a:rPr lang="pt-BR" sz="3200" dirty="0">
                <a:latin typeface="Times New Roman" panose="02020603050405020304" pitchFamily="18" charset="0"/>
                <a:cs typeface="Times New Roman" panose="02020603050405020304" pitchFamily="18" charset="0"/>
              </a:rPr>
              <a:t>	Apresentar uma breve síntese da temática abordada, do objetivo do artigo e como ele foi alcançado, destacar os principais resultados obtidos, bem como sugerir pesquisas futuras e comentar as limitações do estudo, são exemplos possíveis para construir essa seção. Ou seja, é a parte final do texto, por meio do qual são apresentadas as conclusões ou as considerações finais correspondentes aos objetivos e/ou hipóteses propostas. É um processo de síntese dos principais resultados, com as críticas do autor e as contribuições do trabalho realizado. Portanto, na conclusão, torna-se necessário responder aos objetivos e/ou às hipóteses do trabalho. </a:t>
            </a:r>
          </a:p>
          <a:p>
            <a:pPr marL="0" indent="450000" algn="just" defTabSz="722313">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defTabSz="722313">
              <a:lnSpc>
                <a:spcPct val="100000"/>
              </a:lnSpc>
              <a:spcBef>
                <a:spcPts val="0"/>
              </a:spcBef>
              <a:buNone/>
            </a:pPr>
            <a:r>
              <a:rPr lang="pt-BR" sz="3200" b="1" dirty="0">
                <a:latin typeface="Times New Roman" panose="02020603050405020304" pitchFamily="18" charset="0"/>
                <a:cs typeface="Times New Roman" panose="02020603050405020304" pitchFamily="18" charset="0"/>
              </a:rPr>
              <a:t>REFERÊNCIAS</a:t>
            </a:r>
          </a:p>
          <a:p>
            <a:pPr marL="0" indent="0" defTabSz="722313">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consistem em uma relação das fontes bibliográficas lidas e citadas no pôster, elaboradas conforme a norma da ABNT NBR 6023:2018, espaço simples no corpo da referência, alinhadas à margem esquerda e com espaço simples entre elas.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 lista de referências deve ser organizada em ordem alfabética; para referências de obras de mesmo autor deve-se ordenar, também, em ordem cronológica decrescente.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de obras de acesso exclusivo em meio eletrônico devem seguir as mesmas características da referência definida para aquele determinado tipo de documento acrescido das informações de endereço eletrônico (Disponível em: endereço eletrônico) e data do acesso (Acesso em: dia mês abreviado ano).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pt-BR" altLang="pt-BR" sz="3200" b="1" dirty="0">
                <a:solidFill>
                  <a:srgbClr val="000000"/>
                </a:solidFill>
                <a:latin typeface="Times New Roman" panose="02020603050405020304" pitchFamily="18" charset="0"/>
                <a:cs typeface="Times New Roman" panose="02020603050405020304" pitchFamily="18" charset="0"/>
              </a:rPr>
              <a:t>AGRADECIMENTOS</a:t>
            </a:r>
          </a:p>
          <a:p>
            <a:pPr marL="0" indent="0" algn="ctr">
              <a:lnSpc>
                <a:spcPct val="100000"/>
              </a:lnSpc>
              <a:spcBef>
                <a:spcPts val="0"/>
              </a:spcBef>
              <a:buNone/>
            </a:pPr>
            <a:endParaRPr lang="pt-BR" altLang="pt-BR" sz="3200" b="1" dirty="0">
              <a:solidFill>
                <a:srgbClr val="000000"/>
              </a:solidFill>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Agradecer aos órgãos e pessoas que apoiaram, de alguma maneira, o trabalho.</a:t>
            </a: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Exemplos:</a:t>
            </a:r>
          </a:p>
          <a:p>
            <a:pPr marL="0" indent="0">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ao apoio financeiro do (nome órgão financiador do trabalho).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à Fatec Sertãozinho, pelo incentivo....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Ao orientador.</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orientadora.</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FAPESP.</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Ao CNPQ.</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CAPES. </a:t>
            </a:r>
            <a:endParaRPr lang="pt-BR" altLang="pt-BR" sz="3200" dirty="0">
              <a:latin typeface="Times New Roman" panose="02020603050405020304" pitchFamily="18" charset="0"/>
              <a:cs typeface="Times New Roman" panose="02020603050405020304" pitchFamily="18" charset="0"/>
            </a:endParaRPr>
          </a:p>
        </p:txBody>
      </p:sp>
      <p:sp>
        <p:nvSpPr>
          <p:cNvPr id="13" name="Título 1">
            <a:extLst>
              <a:ext uri="{FF2B5EF4-FFF2-40B4-BE49-F238E27FC236}">
                <a16:creationId xmlns:a16="http://schemas.microsoft.com/office/drawing/2014/main" id="{28652BEE-1952-48E3-88B8-76558710F06A}"/>
              </a:ext>
            </a:extLst>
          </p:cNvPr>
          <p:cNvSpPr txBox="1">
            <a:spLocks/>
          </p:cNvSpPr>
          <p:nvPr/>
        </p:nvSpPr>
        <p:spPr>
          <a:xfrm>
            <a:off x="0" y="4816992"/>
            <a:ext cx="32399288" cy="5226232"/>
          </a:xfrm>
          <a:prstGeom prst="rect">
            <a:avLst/>
          </a:prstGeom>
        </p:spPr>
        <p:txBody>
          <a:bodyPr vert="horz" lIns="91440" tIns="45720" rIns="91440" bIns="45720" rtlCol="0" anchor="ctr">
            <a:normAutofit fontScale="25000" lnSpcReduction="20000"/>
          </a:bodyPr>
          <a:lst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a:lstStyle>
          <a:p>
            <a:pPr algn="ctr"/>
            <a:endParaRPr lang="pt-BR" sz="16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1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2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3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4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5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endParaRPr lang="pt-BR" sz="16000" baseline="30000" dirty="0">
              <a:latin typeface="Times New Roman" panose="02020603050405020304" pitchFamily="18" charset="0"/>
              <a:cs typeface="Times New Roman" panose="02020603050405020304" pitchFamily="18" charset="0"/>
            </a:endParaRPr>
          </a:p>
          <a:p>
            <a:pPr algn="ctr"/>
            <a:endParaRPr lang="pt-BR" baseline="30000" dirty="0">
              <a:latin typeface="Times New Roman" panose="02020603050405020304" pitchFamily="18" charset="0"/>
              <a:cs typeface="Times New Roman" panose="02020603050405020304" pitchFamily="18" charset="0"/>
            </a:endParaRPr>
          </a:p>
          <a:p>
            <a:pPr algn="ctr"/>
            <a:r>
              <a:rPr lang="pt-BR" sz="12800" baseline="30000" dirty="0">
                <a:latin typeface="Times New Roman" panose="02020603050405020304" pitchFamily="18" charset="0"/>
                <a:cs typeface="Times New Roman" panose="02020603050405020304" pitchFamily="18" charset="0"/>
              </a:rPr>
              <a:t>1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2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3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4</a:t>
            </a:r>
            <a:r>
              <a:rPr lang="pt-BR" sz="12800" dirty="0">
                <a:latin typeface="Times New Roman" panose="02020603050405020304" pitchFamily="18" charset="0"/>
                <a:cs typeface="Times New Roman" panose="02020603050405020304" pitchFamily="18" charset="0"/>
              </a:rPr>
              <a:t> Prof. Dr.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5 </a:t>
            </a:r>
            <a:r>
              <a:rPr lang="pt-BR" sz="12800" dirty="0">
                <a:latin typeface="Times New Roman" panose="02020603050405020304" pitchFamily="18" charset="0"/>
                <a:cs typeface="Times New Roman" panose="02020603050405020304" pitchFamily="18" charset="0"/>
              </a:rPr>
              <a:t>Prof. Ms. da Fatec-Stz. E-mail: xxxx@fatec.sp.gov.br (tamanho de letra 32, centralizado)</a:t>
            </a:r>
          </a:p>
          <a:p>
            <a:pPr algn="ctr"/>
            <a:endParaRPr lang="pt-BR" sz="12800" dirty="0">
              <a:latin typeface="Times New Roman" panose="02020603050405020304" pitchFamily="18" charset="0"/>
              <a:cs typeface="Times New Roman" panose="02020603050405020304" pitchFamily="18" charset="0"/>
            </a:endParaRPr>
          </a:p>
          <a:p>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pic>
        <p:nvPicPr>
          <p:cNvPr id="6" name="Imagem 5">
            <a:extLst>
              <a:ext uri="{FF2B5EF4-FFF2-40B4-BE49-F238E27FC236}">
                <a16:creationId xmlns:a16="http://schemas.microsoft.com/office/drawing/2014/main" id="{B4BAFACB-76DD-245B-19D2-8109FB8997F4}"/>
              </a:ext>
            </a:extLst>
          </p:cNvPr>
          <p:cNvPicPr>
            <a:picLocks noChangeAspect="1"/>
          </p:cNvPicPr>
          <p:nvPr/>
        </p:nvPicPr>
        <p:blipFill>
          <a:blip r:embed="rId2"/>
          <a:stretch>
            <a:fillRect/>
          </a:stretch>
        </p:blipFill>
        <p:spPr>
          <a:xfrm>
            <a:off x="610518" y="26556851"/>
            <a:ext cx="14534232" cy="7422100"/>
          </a:xfrm>
          <a:prstGeom prst="rect">
            <a:avLst/>
          </a:prstGeom>
        </p:spPr>
      </p:pic>
      <p:pic>
        <p:nvPicPr>
          <p:cNvPr id="19" name="Imagem 18">
            <a:extLst>
              <a:ext uri="{FF2B5EF4-FFF2-40B4-BE49-F238E27FC236}">
                <a16:creationId xmlns:a16="http://schemas.microsoft.com/office/drawing/2014/main" id="{C48ED2C1-F08D-0AF5-724A-6EFCEE8D6042}"/>
              </a:ext>
            </a:extLst>
          </p:cNvPr>
          <p:cNvPicPr>
            <a:picLocks noChangeAspect="1"/>
          </p:cNvPicPr>
          <p:nvPr/>
        </p:nvPicPr>
        <p:blipFill>
          <a:blip r:embed="rId3"/>
          <a:stretch>
            <a:fillRect/>
          </a:stretch>
        </p:blipFill>
        <p:spPr>
          <a:xfrm>
            <a:off x="577951" y="35349033"/>
            <a:ext cx="14673842" cy="3564575"/>
          </a:xfrm>
          <a:prstGeom prst="rect">
            <a:avLst/>
          </a:prstGeom>
        </p:spPr>
      </p:pic>
      <p:pic>
        <p:nvPicPr>
          <p:cNvPr id="5" name="Imagem 4">
            <a:extLst>
              <a:ext uri="{FF2B5EF4-FFF2-40B4-BE49-F238E27FC236}">
                <a16:creationId xmlns:a16="http://schemas.microsoft.com/office/drawing/2014/main" id="{72BF23CE-5300-66F9-D9E3-249DDBCBFB5C}"/>
              </a:ext>
            </a:extLst>
          </p:cNvPr>
          <p:cNvPicPr>
            <a:picLocks noChangeAspect="1"/>
          </p:cNvPicPr>
          <p:nvPr/>
        </p:nvPicPr>
        <p:blipFill>
          <a:blip r:embed="rId4"/>
          <a:stretch>
            <a:fillRect/>
          </a:stretch>
        </p:blipFill>
        <p:spPr>
          <a:xfrm>
            <a:off x="0" y="0"/>
            <a:ext cx="32399288" cy="2711584"/>
          </a:xfrm>
          <a:prstGeom prst="rect">
            <a:avLst/>
          </a:prstGeom>
        </p:spPr>
      </p:pic>
      <p:pic>
        <p:nvPicPr>
          <p:cNvPr id="9" name="Imagem 8">
            <a:extLst>
              <a:ext uri="{FF2B5EF4-FFF2-40B4-BE49-F238E27FC236}">
                <a16:creationId xmlns:a16="http://schemas.microsoft.com/office/drawing/2014/main" id="{CB919C0A-987F-EEB4-A842-BEEF4618E22B}"/>
              </a:ext>
            </a:extLst>
          </p:cNvPr>
          <p:cNvPicPr>
            <a:picLocks noChangeAspect="1"/>
          </p:cNvPicPr>
          <p:nvPr/>
        </p:nvPicPr>
        <p:blipFill>
          <a:blip r:embed="rId5"/>
          <a:stretch>
            <a:fillRect/>
          </a:stretch>
        </p:blipFill>
        <p:spPr>
          <a:xfrm>
            <a:off x="1" y="41449330"/>
            <a:ext cx="32399288" cy="1742228"/>
          </a:xfrm>
          <a:prstGeom prst="rect">
            <a:avLst/>
          </a:prstGeom>
        </p:spPr>
      </p:pic>
    </p:spTree>
    <p:extLst>
      <p:ext uri="{BB962C8B-B14F-4D97-AF65-F5344CB8AC3E}">
        <p14:creationId xmlns:p14="http://schemas.microsoft.com/office/powerpoint/2010/main" val="1906141540"/>
      </p:ext>
    </p:extLst>
  </p:cSld>
  <p:clrMapOvr>
    <a:masterClrMapping/>
  </p:clrMapOvr>
</p:sld>
</file>

<file path=ppt/theme/theme1.xml><?xml version="1.0" encoding="utf-8"?>
<a:theme xmlns:a="http://schemas.openxmlformats.org/drawingml/2006/main" name="Tema do Office 2013 - 2022">
  <a:themeElements>
    <a:clrScheme name="Tema do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850</TotalTime>
  <Words>1081</Words>
  <Application>Microsoft Office PowerPoint</Application>
  <PresentationFormat>Personalizar</PresentationFormat>
  <Paragraphs>106</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Times New Roman</vt:lpstr>
      <vt:lpstr>Tema do Office 2013 - 2022</vt:lpstr>
      <vt:lpstr>   EDIÇÃO 2025 – RESUMO SIMPLES TÍTULO: subtítulo se houver (LETRA 68, TIMES NEW ROMAN, MAIÚSCULAS, NEGRITO, CENTRALIZADO)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DE REQUISITOS NA IMPLANTAÇÃO DE UM SISTEMA DE GESTÃO ACADÊMICA EM UMA INSTITUIÇÃO DE ENSINO SUPERIOR</dc:title>
  <dc:creator>maria_boverio</dc:creator>
  <cp:keywords>boverio_fatec_sertaozinho</cp:keywords>
  <cp:lastModifiedBy>Maria Aparecida Bovério</cp:lastModifiedBy>
  <cp:revision>80</cp:revision>
  <dcterms:created xsi:type="dcterms:W3CDTF">2016-05-02T17:43:24Z</dcterms:created>
  <dcterms:modified xsi:type="dcterms:W3CDTF">2025-06-03T12:20:33Z</dcterms:modified>
</cp:coreProperties>
</file>